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6" r:id="rId3"/>
    <p:sldId id="610" r:id="rId4"/>
    <p:sldId id="587" r:id="rId5"/>
    <p:sldId id="611" r:id="rId6"/>
    <p:sldId id="612" r:id="rId7"/>
    <p:sldId id="592" r:id="rId8"/>
    <p:sldId id="625" r:id="rId9"/>
    <p:sldId id="627" r:id="rId10"/>
    <p:sldId id="619" r:id="rId11"/>
    <p:sldId id="622" r:id="rId12"/>
    <p:sldId id="623" r:id="rId13"/>
    <p:sldId id="626" r:id="rId14"/>
    <p:sldId id="620" r:id="rId15"/>
    <p:sldId id="624" r:id="rId16"/>
    <p:sldId id="324" r:id="rId17"/>
    <p:sldId id="528" r:id="rId18"/>
    <p:sldId id="4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омпютърни програми и интерфейс" id="{F8F9833F-6FC8-435C-B14B-E7C733F5219D}">
          <p14:sldIdLst>
            <p14:sldId id="610"/>
            <p14:sldId id="587"/>
          </p14:sldIdLst>
        </p14:section>
        <p14:section name="Основни елементи на работния плот" id="{ECEDB838-D858-484D-A0E5-E196B3D83A58}">
          <p14:sldIdLst>
            <p14:sldId id="611"/>
            <p14:sldId id="612"/>
          </p14:sldIdLst>
        </p14:section>
        <p14:section name="Основни елементи на прозорците" id="{FF78C96D-2705-4081-93D6-FDF89C9A3D2B}">
          <p14:sldIdLst>
            <p14:sldId id="592"/>
            <p14:sldId id="625"/>
            <p14:sldId id="627"/>
          </p14:sldIdLst>
        </p14:section>
        <p14:section name="Елементи на диалоговите прозорци" id="{EA40DB58-5559-4557-A974-5B40CD4F2292}">
          <p14:sldIdLst>
            <p14:sldId id="619"/>
            <p14:sldId id="622"/>
            <p14:sldId id="623"/>
            <p14:sldId id="626"/>
            <p14:sldId id="620"/>
          </p14:sldIdLst>
        </p14:section>
        <p14:section name="Препоръки" id="{C083B180-62ED-444B-B3F6-383FD971E5C1}">
          <p14:sldIdLst>
            <p14:sldId id="624"/>
          </p14:sldIdLst>
        </p14:section>
        <p14:section name="Заключение" id="{10E03AB1-9AA8-4E86-9A64-D741901E50A2}">
          <p14:sldIdLst>
            <p14:sldId id="324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0" autoAdjust="0"/>
    <p:restoredTop sz="94626" autoAdjust="0"/>
  </p:normalViewPr>
  <p:slideViewPr>
    <p:cSldViewPr snapToGrid="0" showGuides="1">
      <p:cViewPr varScale="1">
        <p:scale>
          <a:sx n="73" d="100"/>
          <a:sy n="73" d="100"/>
        </p:scale>
        <p:origin x="226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3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72EA18C-4C17-4B25-8D51-42217A2C27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0719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99452" y="2381654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3-Jan-24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68" y="1474404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Елементи на работния плот и прозорците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18" y="446261"/>
            <a:ext cx="11283094" cy="882654"/>
          </a:xfrm>
        </p:spPr>
        <p:txBody>
          <a:bodyPr>
            <a:noAutofit/>
          </a:bodyPr>
          <a:lstStyle/>
          <a:p>
            <a:r>
              <a:rPr lang="bg-BG" sz="4200" dirty="0"/>
              <a:t>Диалог на потребителите с компютърни приложения</a:t>
            </a:r>
            <a:endParaRPr lang="en-US" sz="42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71" y="2357058"/>
            <a:ext cx="5412187" cy="304435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62" y="4954176"/>
            <a:ext cx="11756725" cy="768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5400" dirty="0"/>
              <a:t>Елементи на диалоговите прозорците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722260"/>
            <a:ext cx="10961783" cy="675365"/>
          </a:xfrm>
        </p:spPr>
        <p:txBody>
          <a:bodyPr/>
          <a:lstStyle/>
          <a:p>
            <a:r>
              <a:rPr lang="bg-BG" sz="3600" dirty="0"/>
              <a:t>Радиобутон, текстово поле, отметка, бутон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40" y="560959"/>
            <a:ext cx="5994316" cy="41910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Картина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95" y="1950853"/>
            <a:ext cx="7209145" cy="45571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" y="112325"/>
            <a:ext cx="9833271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8869680" y="1335024"/>
            <a:ext cx="2605144" cy="585215"/>
          </a:xfrm>
          <a:prstGeom prst="wedgeRoundRectCallout">
            <a:avLst>
              <a:gd name="adj1" fmla="val -49730"/>
              <a:gd name="adj2" fmla="val 120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0432457" y="5266944"/>
            <a:ext cx="1575047" cy="512064"/>
          </a:xfrm>
          <a:prstGeom prst="wedgeRoundRectCallout">
            <a:avLst>
              <a:gd name="adj1" fmla="val -147600"/>
              <a:gd name="adj2" fmla="val 1066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190405" y="3937547"/>
            <a:ext cx="2645399" cy="1461803"/>
          </a:xfrm>
          <a:prstGeom prst="wedgeRoundRectCallout">
            <a:avLst>
              <a:gd name="adj1" fmla="val 103677"/>
              <a:gd name="adj2" fmla="val 541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Комбинирана кутия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ComboBox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729699" y="1335024"/>
            <a:ext cx="1932792" cy="583066"/>
          </a:xfrm>
          <a:prstGeom prst="wedgeRoundRectCallout">
            <a:avLst>
              <a:gd name="adj1" fmla="val 67242"/>
              <a:gd name="adj2" fmla="val 944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337431" y="3783412"/>
            <a:ext cx="2670073" cy="709458"/>
          </a:xfrm>
          <a:prstGeom prst="wedgeRoundRectCallout">
            <a:avLst>
              <a:gd name="adj1" fmla="val -61198"/>
              <a:gd name="adj2" fmla="val 93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6" name="Закръглено правоъгълно изнесено означение 11">
            <a:extLst>
              <a:ext uri="{FF2B5EF4-FFF2-40B4-BE49-F238E27FC236}">
                <a16:creationId xmlns:a16="http://schemas.microsoft.com/office/drawing/2014/main" id="{BF5BF4F0-C7DA-046E-5070-E601590FA62E}"/>
              </a:ext>
            </a:extLst>
          </p:cNvPr>
          <p:cNvSpPr/>
          <p:nvPr/>
        </p:nvSpPr>
        <p:spPr bwMode="auto">
          <a:xfrm>
            <a:off x="10420187" y="5266944"/>
            <a:ext cx="1575047" cy="512064"/>
          </a:xfrm>
          <a:prstGeom prst="wedgeRoundRectCallout">
            <a:avLst>
              <a:gd name="adj1" fmla="val -77592"/>
              <a:gd name="adj2" fmla="val 1136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</p:spTree>
    <p:extLst>
      <p:ext uri="{BB962C8B-B14F-4D97-AF65-F5344CB8AC3E}">
        <p14:creationId xmlns:p14="http://schemas.microsoft.com/office/powerpoint/2010/main" val="785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6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9" y="122561"/>
            <a:ext cx="9936190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Елементи на диалоговия прозорец – Пример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09" y="1959760"/>
            <a:ext cx="6561301" cy="45918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177688" y="2058321"/>
            <a:ext cx="2526340" cy="572500"/>
          </a:xfrm>
          <a:prstGeom prst="wedgeRoundRectCallout">
            <a:avLst>
              <a:gd name="adj1" fmla="val 64959"/>
              <a:gd name="adj2" fmla="val 1083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Текстово поле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696452" y="4335610"/>
            <a:ext cx="1795094" cy="604689"/>
          </a:xfrm>
          <a:prstGeom prst="wedgeRoundRectCallout">
            <a:avLst>
              <a:gd name="adj1" fmla="val -258170"/>
              <a:gd name="adj2" fmla="val 69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Отметки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177688" y="3574728"/>
            <a:ext cx="2514480" cy="1028050"/>
          </a:xfrm>
          <a:prstGeom prst="wedgeRoundRectCallout">
            <a:avLst>
              <a:gd name="adj1" fmla="val 65732"/>
              <a:gd name="adj2" fmla="val 403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190405" y="1313311"/>
            <a:ext cx="1932792" cy="572500"/>
          </a:xfrm>
          <a:prstGeom prst="wedgeRoundRectCallout">
            <a:avLst>
              <a:gd name="adj1" fmla="val 92406"/>
              <a:gd name="adj2" fmla="val 74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619936" y="3429000"/>
            <a:ext cx="2394376" cy="659753"/>
          </a:xfrm>
          <a:prstGeom prst="wedgeRoundRectCallout">
            <a:avLst>
              <a:gd name="adj1" fmla="val -176376"/>
              <a:gd name="adj2" fmla="val 812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9696452" y="5210054"/>
            <a:ext cx="1627632" cy="548907"/>
          </a:xfrm>
          <a:prstGeom prst="wedgeRoundRectCallout">
            <a:avLst>
              <a:gd name="adj1" fmla="val -164439"/>
              <a:gd name="adj2" fmla="val 67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</a:p>
        </p:txBody>
      </p:sp>
      <p:sp>
        <p:nvSpPr>
          <p:cNvPr id="6" name="Закръглено правоъгълно изнесено означение 15">
            <a:extLst>
              <a:ext uri="{FF2B5EF4-FFF2-40B4-BE49-F238E27FC236}">
                <a16:creationId xmlns:a16="http://schemas.microsoft.com/office/drawing/2014/main" id="{46DF6804-B35C-12F3-AFF0-D52E7AB75292}"/>
              </a:ext>
            </a:extLst>
          </p:cNvPr>
          <p:cNvSpPr/>
          <p:nvPr/>
        </p:nvSpPr>
        <p:spPr bwMode="auto">
          <a:xfrm>
            <a:off x="9619936" y="3429001"/>
            <a:ext cx="2394376" cy="659752"/>
          </a:xfrm>
          <a:prstGeom prst="wedgeRoundRectCallout">
            <a:avLst>
              <a:gd name="adj1" fmla="val -177522"/>
              <a:gd name="adj2" fmla="val -946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Радиобутони</a:t>
            </a:r>
          </a:p>
        </p:txBody>
      </p:sp>
    </p:spTree>
    <p:extLst>
      <p:ext uri="{BB962C8B-B14F-4D97-AF65-F5344CB8AC3E}">
        <p14:creationId xmlns:p14="http://schemas.microsoft.com/office/powerpoint/2010/main" val="3279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458410"/>
            <a:ext cx="8222075" cy="474562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избор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избира обекти </a:t>
            </a:r>
            <a:r>
              <a:rPr lang="bg-BG" dirty="0"/>
              <a:t>на екрана (по подразбиране </a:t>
            </a:r>
            <a:r>
              <a:rPr lang="bg-BG" b="1" dirty="0"/>
              <a:t>левия бутон</a:t>
            </a:r>
            <a:r>
              <a:rPr lang="bg-BG" dirty="0"/>
              <a:t>)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Бутон за опции </a:t>
            </a:r>
            <a:r>
              <a:rPr lang="bg-BG" dirty="0"/>
              <a:t>– </a:t>
            </a:r>
            <a:r>
              <a:rPr lang="bg-BG" b="1" dirty="0"/>
              <a:t>отваря контекстното меню</a:t>
            </a:r>
            <a:r>
              <a:rPr lang="bg-BG" dirty="0"/>
              <a:t> (по подразбиране </a:t>
            </a:r>
            <a:r>
              <a:rPr lang="bg-BG" b="1" dirty="0"/>
              <a:t>десен бутон</a:t>
            </a:r>
            <a:r>
              <a:rPr lang="bg-BG" dirty="0"/>
              <a:t>) </a:t>
            </a:r>
          </a:p>
          <a:p>
            <a:pPr>
              <a:spcBef>
                <a:spcPts val="2500"/>
              </a:spcBef>
              <a:buClr>
                <a:schemeClr val="tx1"/>
              </a:buClr>
            </a:pPr>
            <a:r>
              <a:rPr lang="bg-BG" dirty="0"/>
              <a:t>Бутоните на мишката може да </a:t>
            </a:r>
            <a:r>
              <a:rPr lang="bg-BG" b="1" dirty="0"/>
              <a:t>разменят</a:t>
            </a:r>
            <a:r>
              <a:rPr lang="bg-BG" dirty="0"/>
              <a:t> функциите си за удобство при работа с </a:t>
            </a:r>
            <a:r>
              <a:rPr lang="bg-BG" b="1" dirty="0"/>
              <a:t>лява</a:t>
            </a:r>
            <a:r>
              <a:rPr lang="bg-BG" dirty="0"/>
              <a:t> или </a:t>
            </a:r>
            <a:r>
              <a:rPr lang="bg-BG" b="1" dirty="0"/>
              <a:t>дясна</a:t>
            </a:r>
            <a:r>
              <a:rPr lang="bg-BG" dirty="0"/>
              <a:t> ръка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мишката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89" y="1458411"/>
            <a:ext cx="2700997" cy="3212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089" y="4773284"/>
            <a:ext cx="2700997" cy="16712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2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3123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Контекстно меню </a:t>
            </a:r>
            <a:r>
              <a:rPr lang="bg-BG" dirty="0"/>
              <a:t>– предлага	 възможни </a:t>
            </a:r>
            <a:r>
              <a:rPr lang="bg-BG" b="1" dirty="0"/>
              <a:t>действия</a:t>
            </a:r>
            <a:r>
              <a:rPr lang="bg-BG" dirty="0"/>
              <a:t> с </a:t>
            </a:r>
            <a:r>
              <a:rPr lang="bg-BG" b="1" dirty="0"/>
              <a:t>избрания</a:t>
            </a:r>
            <a:r>
              <a:rPr lang="bg-BG" dirty="0"/>
              <a:t> в момента </a:t>
            </a:r>
            <a:r>
              <a:rPr lang="bg-BG" b="1" dirty="0"/>
              <a:t>обект</a:t>
            </a:r>
            <a:endParaRPr lang="en-US" b="1" dirty="0"/>
          </a:p>
          <a:p>
            <a:pPr>
              <a:buClr>
                <a:schemeClr val="tx1"/>
              </a:buClr>
            </a:pPr>
            <a:r>
              <a:rPr lang="bg-BG" dirty="0"/>
              <a:t>Отваряне на контекстното меню: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</a:t>
            </a:r>
            <a:r>
              <a:rPr lang="bg-BG" b="1" dirty="0"/>
              <a:t>десен бутон </a:t>
            </a:r>
            <a:r>
              <a:rPr lang="bg-BG" dirty="0"/>
              <a:t>на мишката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С клавиша, разположен между десен</a:t>
            </a:r>
            <a:r>
              <a:rPr lang="en-US" dirty="0"/>
              <a:t> [</a:t>
            </a:r>
            <a:r>
              <a:rPr lang="en-US" b="1" dirty="0"/>
              <a:t>Alt</a:t>
            </a:r>
            <a:r>
              <a:rPr lang="en-US" dirty="0"/>
              <a:t>] </a:t>
            </a:r>
            <a:r>
              <a:rPr lang="bg-BG" dirty="0"/>
              <a:t>и десен</a:t>
            </a:r>
            <a:r>
              <a:rPr lang="en-US" dirty="0"/>
              <a:t> [</a:t>
            </a:r>
            <a:r>
              <a:rPr lang="en-US" b="1" dirty="0"/>
              <a:t>Ctrl</a:t>
            </a:r>
            <a:r>
              <a:rPr lang="en-US" dirty="0"/>
              <a:t>]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Контекстно меню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86" y="4654199"/>
            <a:ext cx="3731254" cy="135682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70" y="1775447"/>
            <a:ext cx="4154885" cy="19891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2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Изключване на компютъра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77" y="2356900"/>
            <a:ext cx="7186247" cy="4040291"/>
          </a:xfrm>
          <a:prstGeom prst="rect">
            <a:avLst/>
          </a:prstGeom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345200" y="3238500"/>
            <a:ext cx="4702504" cy="1301986"/>
          </a:xfrm>
          <a:prstGeom prst="wedgeRoundRectCallout">
            <a:avLst>
              <a:gd name="adj1" fmla="val -36612"/>
              <a:gd name="adj2" fmla="val 983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Натисни бутон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Захранване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след това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Изключване</a:t>
            </a:r>
          </a:p>
        </p:txBody>
      </p:sp>
      <p:sp>
        <p:nvSpPr>
          <p:cNvPr id="6" name="Закръглен правоъгълник 7"/>
          <p:cNvSpPr/>
          <p:nvPr/>
        </p:nvSpPr>
        <p:spPr bwMode="auto">
          <a:xfrm>
            <a:off x="6858000" y="5000625"/>
            <a:ext cx="1066800" cy="1057275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62505" y="1329756"/>
            <a:ext cx="11735168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981084" y="1626490"/>
            <a:ext cx="10339830" cy="4705489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73" indent="-457200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Потребителски интерфейс </a:t>
            </a:r>
            <a:r>
              <a:rPr lang="en-US" sz="3000" dirty="0">
                <a:solidFill>
                  <a:schemeClr val="bg2"/>
                </a:solidFill>
              </a:rPr>
              <a:t>–</a:t>
            </a:r>
            <a:r>
              <a:rPr lang="bg-BG" sz="3000" dirty="0">
                <a:solidFill>
                  <a:schemeClr val="bg2"/>
                </a:solidFill>
              </a:rPr>
              <a:t> система за общуване с </a:t>
            </a:r>
            <a:r>
              <a:rPr lang="bg-BG" sz="3000" b="1" dirty="0">
                <a:solidFill>
                  <a:schemeClr val="bg2"/>
                </a:solidFill>
              </a:rPr>
              <a:t>КС</a:t>
            </a:r>
          </a:p>
          <a:p>
            <a:pPr marL="514373" indent="-571500"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Основни елементи:</a:t>
            </a:r>
            <a:endParaRPr lang="en-US" sz="30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Работен плот</a:t>
            </a:r>
            <a:endParaRPr lang="en-US" sz="28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Прозорци</a:t>
            </a:r>
            <a:endParaRPr lang="en-US" sz="2800" dirty="0">
              <a:solidFill>
                <a:schemeClr val="bg2"/>
              </a:solidFill>
            </a:endParaRPr>
          </a:p>
          <a:p>
            <a:pPr marL="1047439" lvl="1" indent="-571500"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Диалогови прозорци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</a:p>
          <a:p>
            <a:pPr marL="514373" indent="-571500">
              <a:buClr>
                <a:schemeClr val="bg2"/>
              </a:buClr>
            </a:pPr>
            <a:r>
              <a:rPr lang="bg-BG" altLang="ko-KR" sz="3000" dirty="0">
                <a:solidFill>
                  <a:schemeClr val="bg2"/>
                </a:solidFill>
              </a:rPr>
              <a:t>Компоненти на прозорците: </a:t>
            </a:r>
          </a:p>
          <a:p>
            <a:pPr marL="1047439" lvl="1" indent="-571500">
              <a:buClr>
                <a:schemeClr val="bg2"/>
              </a:buClr>
            </a:pPr>
            <a:r>
              <a:rPr lang="bg-BG" altLang="ko-KR" sz="2800" b="1" dirty="0">
                <a:solidFill>
                  <a:schemeClr val="bg2"/>
                </a:solidFill>
              </a:rPr>
              <a:t>Менюта</a:t>
            </a:r>
          </a:p>
          <a:p>
            <a:pPr marL="1047439" lvl="1" indent="-571500">
              <a:buClr>
                <a:schemeClr val="bg2"/>
              </a:buClr>
            </a:pPr>
            <a:r>
              <a:rPr lang="bg-BG" altLang="ko-KR" sz="2800" b="1" dirty="0">
                <a:solidFill>
                  <a:schemeClr val="bg2"/>
                </a:solidFill>
              </a:rPr>
              <a:t>Бутони</a:t>
            </a:r>
            <a:endParaRPr lang="ko-KR" altLang="en-US" sz="2800" b="1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10E1F5C-7C9B-47AD-B0CD-008D7E9BC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4349992" y="5307843"/>
            <a:ext cx="3375503" cy="12768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457200" indent="-57150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Текстови полета</a:t>
            </a:r>
          </a:p>
          <a:p>
            <a:pPr marL="457200" indent="-57150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Плъзгачи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1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/>
          </a:bodyPr>
          <a:lstStyle/>
          <a:p>
            <a:r>
              <a:rPr lang="bg-BG" sz="3600" dirty="0"/>
              <a:t>Как </a:t>
            </a:r>
            <a:r>
              <a:rPr lang="bg-BG" sz="3600" b="1" dirty="0">
                <a:solidFill>
                  <a:schemeClr val="bg1"/>
                </a:solidFill>
              </a:rPr>
              <a:t>общуваме</a:t>
            </a:r>
            <a:r>
              <a:rPr lang="bg-BG" sz="3600" dirty="0"/>
              <a:t> с компютъра?</a:t>
            </a:r>
          </a:p>
          <a:p>
            <a:pPr marL="1047439" lvl="1" indent="-571500"/>
            <a:r>
              <a:rPr lang="bg-BG" sz="3400" dirty="0"/>
              <a:t>Операционна система</a:t>
            </a:r>
          </a:p>
          <a:p>
            <a:pPr marL="1047439" lvl="1" indent="-571500"/>
            <a:r>
              <a:rPr lang="bg-BG" sz="3400" dirty="0"/>
              <a:t>Потребителски интерфейс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Основни елементи на:</a:t>
            </a:r>
            <a:endParaRPr lang="en-US" sz="36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/>
              <a:t>Работния плот</a:t>
            </a:r>
            <a:endParaRPr lang="en-US" sz="34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200" dirty="0"/>
              <a:t>Прозорците</a:t>
            </a:r>
            <a:endParaRPr lang="en-US" sz="3200" dirty="0"/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600" dirty="0"/>
              <a:t>Диалоговите прозорци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6845"/>
            <a:ext cx="10961783" cy="768084"/>
          </a:xfrm>
        </p:spPr>
        <p:txBody>
          <a:bodyPr/>
          <a:lstStyle/>
          <a:p>
            <a:r>
              <a:rPr lang="bg-BG" sz="5400" dirty="0"/>
              <a:t>Как общуваме с компютъра?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8" y="5789440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Операционна система и интерфейс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13" y="407151"/>
            <a:ext cx="7590371" cy="4267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Компютърна програма </a:t>
            </a:r>
            <a:r>
              <a:rPr lang="bg-BG" sz="3400" dirty="0"/>
              <a:t>– последователност от </a:t>
            </a:r>
            <a:r>
              <a:rPr lang="bg-BG" sz="3400" b="1" dirty="0"/>
              <a:t>инструкции</a:t>
            </a:r>
            <a:r>
              <a:rPr lang="bg-BG" sz="3400" dirty="0"/>
              <a:t> за решаване на проблем от компютъра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sz="3400" dirty="0"/>
              <a:t>(</a:t>
            </a:r>
            <a:r>
              <a:rPr lang="bg-BG" sz="3400" b="1" dirty="0"/>
              <a:t>системен софтуер</a:t>
            </a:r>
            <a:r>
              <a:rPr lang="bg-BG" sz="3400" dirty="0"/>
              <a:t>) – управлява всички компоненти на </a:t>
            </a:r>
            <a:r>
              <a:rPr lang="bg-BG" sz="3400" b="1" dirty="0"/>
              <a:t>КС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400" b="1" dirty="0"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Как общуваме с компютъра?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33425"/>
            <a:ext cx="10961783" cy="768084"/>
          </a:xfrm>
        </p:spPr>
        <p:txBody>
          <a:bodyPr/>
          <a:lstStyle/>
          <a:p>
            <a:r>
              <a:rPr lang="bg-BG" dirty="0"/>
              <a:t>Елементи на началния екран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92949"/>
            <a:ext cx="10961783" cy="675365"/>
          </a:xfrm>
        </p:spPr>
        <p:txBody>
          <a:bodyPr/>
          <a:lstStyle/>
          <a:p>
            <a:r>
              <a:rPr lang="bg-BG" dirty="0"/>
              <a:t>Работен плот и лента на задачите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4" y="453973"/>
            <a:ext cx="7328027" cy="41212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96" y="1374042"/>
            <a:ext cx="7692882" cy="43272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Начален екран или работен плот (</a:t>
            </a:r>
            <a:r>
              <a:rPr lang="en-US" dirty="0"/>
              <a:t>Desktop</a:t>
            </a:r>
            <a:r>
              <a:rPr lang="bg-BG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9337431" y="3604784"/>
            <a:ext cx="2657803" cy="1178231"/>
          </a:xfrm>
          <a:prstGeom prst="wedgeRoundRectCallout">
            <a:avLst>
              <a:gd name="adj1" fmla="val -64974"/>
              <a:gd name="adj2" fmla="val 1053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2" y="1936376"/>
            <a:ext cx="2014916" cy="1017839"/>
          </a:xfrm>
          <a:prstGeom prst="wedgeRoundRectCallout">
            <a:avLst>
              <a:gd name="adj1" fmla="val 61854"/>
              <a:gd name="adj2" fmla="val -227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2" y="3762295"/>
            <a:ext cx="2177894" cy="677819"/>
          </a:xfrm>
          <a:prstGeom prst="wedgeRoundRectCallout">
            <a:avLst>
              <a:gd name="adj1" fmla="val 159772"/>
              <a:gd name="adj2" fmla="val 1243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 меню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4105835" y="5906652"/>
            <a:ext cx="1759381" cy="527432"/>
          </a:xfrm>
          <a:prstGeom prst="wedgeRoundRectCallout">
            <a:avLst>
              <a:gd name="adj1" fmla="val 37060"/>
              <a:gd name="adj2" fmla="val -102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763608" y="5838912"/>
            <a:ext cx="3802804" cy="595172"/>
          </a:xfrm>
          <a:prstGeom prst="wedgeRoundRectCallout">
            <a:avLst>
              <a:gd name="adj1" fmla="val -73563"/>
              <a:gd name="adj2" fmla="val -712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Икони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 достъп</a:t>
            </a:r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7" y="4738854"/>
            <a:ext cx="10961783" cy="768084"/>
          </a:xfrm>
        </p:spPr>
        <p:txBody>
          <a:bodyPr/>
          <a:lstStyle/>
          <a:p>
            <a:r>
              <a:rPr lang="bg-BG" dirty="0"/>
              <a:t>Основни елементи на прозорците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656" y="5658252"/>
            <a:ext cx="11436683" cy="675365"/>
          </a:xfrm>
        </p:spPr>
        <p:txBody>
          <a:bodyPr/>
          <a:lstStyle/>
          <a:p>
            <a:r>
              <a:rPr lang="bg-BG" sz="4000" dirty="0"/>
              <a:t>Менюта, ленти, бутони, плъзгачи, области и екрани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338822"/>
            <a:ext cx="2324100" cy="263842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1" y="720572"/>
            <a:ext cx="6203852" cy="37633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27" y="1820614"/>
            <a:ext cx="6524625" cy="4457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61178" y="1412244"/>
            <a:ext cx="1932792" cy="570748"/>
          </a:xfrm>
          <a:prstGeom prst="wedgeRoundRectCallout">
            <a:avLst>
              <a:gd name="adj1" fmla="val 90929"/>
              <a:gd name="adj2" fmla="val 57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9597803" y="1180948"/>
            <a:ext cx="1489297" cy="559929"/>
          </a:xfrm>
          <a:prstGeom prst="wedgeRoundRectCallout">
            <a:avLst>
              <a:gd name="adj1" fmla="val -84157"/>
              <a:gd name="adj2" fmla="val 60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Бутони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261178" y="2361500"/>
            <a:ext cx="1758462" cy="533790"/>
          </a:xfrm>
          <a:prstGeom prst="wedgeRoundRectCallout">
            <a:avLst>
              <a:gd name="adj1" fmla="val 108567"/>
              <a:gd name="adj2" fmla="val 2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</a:t>
            </a: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9597803" y="1982992"/>
            <a:ext cx="2034403" cy="912298"/>
          </a:xfrm>
          <a:prstGeom prst="wedgeRoundRectCallout">
            <a:avLst>
              <a:gd name="adj1" fmla="val -129624"/>
              <a:gd name="adj2" fmla="val 113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с менюта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261179" y="3607977"/>
            <a:ext cx="2630648" cy="1004919"/>
          </a:xfrm>
          <a:prstGeom prst="wedgeRoundRectCallout">
            <a:avLst>
              <a:gd name="adj1" fmla="val 56847"/>
              <a:gd name="adj2" fmla="val 19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Навигационен екран</a:t>
            </a:r>
          </a:p>
        </p:txBody>
      </p:sp>
      <p:sp>
        <p:nvSpPr>
          <p:cNvPr id="18" name="Закръглено правоъгълно изнесено означение 17"/>
          <p:cNvSpPr/>
          <p:nvPr/>
        </p:nvSpPr>
        <p:spPr bwMode="auto">
          <a:xfrm>
            <a:off x="9416452" y="5009594"/>
            <a:ext cx="2699348" cy="585558"/>
          </a:xfrm>
          <a:prstGeom prst="wedgeRoundRectCallout">
            <a:avLst>
              <a:gd name="adj1" fmla="val -68219"/>
              <a:gd name="adj2" fmla="val -668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Работна област</a:t>
            </a:r>
          </a:p>
        </p:txBody>
      </p:sp>
      <p:sp>
        <p:nvSpPr>
          <p:cNvPr id="19" name="Закръглено правоъгълно изнесено означение 18"/>
          <p:cNvSpPr/>
          <p:nvPr/>
        </p:nvSpPr>
        <p:spPr bwMode="auto">
          <a:xfrm>
            <a:off x="9602347" y="3207143"/>
            <a:ext cx="1669391" cy="669005"/>
          </a:xfrm>
          <a:prstGeom prst="wedgeRoundRectCallout">
            <a:avLst>
              <a:gd name="adj1" fmla="val -65922"/>
              <a:gd name="adj2" fmla="val 950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Плъзгач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216768" y="5114110"/>
            <a:ext cx="2238966" cy="1058090"/>
          </a:xfrm>
          <a:prstGeom prst="wedgeRoundRectCallout">
            <a:avLst>
              <a:gd name="adj1" fmla="val 69444"/>
              <a:gd name="adj2" fmla="val 46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 за съобщения</a:t>
            </a:r>
          </a:p>
        </p:txBody>
      </p:sp>
      <p:sp>
        <p:nvSpPr>
          <p:cNvPr id="8" name="Закръглен правоъгълник 7"/>
          <p:cNvSpPr/>
          <p:nvPr/>
        </p:nvSpPr>
        <p:spPr bwMode="auto">
          <a:xfrm>
            <a:off x="4037428" y="2242984"/>
            <a:ext cx="3854547" cy="392314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4" y="1538047"/>
            <a:ext cx="7712516" cy="4904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елементи на прозореца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3064802" y="1320799"/>
            <a:ext cx="2303011" cy="1175113"/>
          </a:xfrm>
          <a:prstGeom prst="wedgeRoundRectCallout">
            <a:avLst>
              <a:gd name="adj1" fmla="val 76918"/>
              <a:gd name="adj2" fmla="val -15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Скриване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  <p:sp>
        <p:nvSpPr>
          <p:cNvPr id="21" name="Закръглено правоъгълно изнесено означение 20"/>
          <p:cNvSpPr/>
          <p:nvPr/>
        </p:nvSpPr>
        <p:spPr bwMode="auto">
          <a:xfrm>
            <a:off x="8580599" y="1538047"/>
            <a:ext cx="3494859" cy="1047702"/>
          </a:xfrm>
          <a:prstGeom prst="wedgeRoundRectCallout">
            <a:avLst>
              <a:gd name="adj1" fmla="val -99707"/>
              <a:gd name="adj2" fmla="val -374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Показва прозореца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целия екран</a:t>
            </a:r>
          </a:p>
        </p:txBody>
      </p:sp>
      <p:sp>
        <p:nvSpPr>
          <p:cNvPr id="22" name="Закръглено правоъгълно изнесено означение 21"/>
          <p:cNvSpPr/>
          <p:nvPr/>
        </p:nvSpPr>
        <p:spPr bwMode="auto">
          <a:xfrm>
            <a:off x="8023411" y="4101455"/>
            <a:ext cx="4052047" cy="1609063"/>
          </a:xfrm>
          <a:prstGeom prst="wedgeRoundRectCallout">
            <a:avLst>
              <a:gd name="adj1" fmla="val -53925"/>
              <a:gd name="adj2" fmla="val -90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Предлага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подредби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прозореца</a:t>
            </a:r>
          </a:p>
        </p:txBody>
      </p:sp>
    </p:spTree>
    <p:extLst>
      <p:ext uri="{BB962C8B-B14F-4D97-AF65-F5344CB8AC3E}">
        <p14:creationId xmlns:p14="http://schemas.microsoft.com/office/powerpoint/2010/main" val="285303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5981</TotalTime>
  <Words>530</Words>
  <Application>Microsoft Office PowerPoint</Application>
  <PresentationFormat>Widescreen</PresentationFormat>
  <Paragraphs>118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Wingdings 2</vt:lpstr>
      <vt:lpstr>1_SoftUni3_1</vt:lpstr>
      <vt:lpstr>Диалог на потребителите с компютърни приложения</vt:lpstr>
      <vt:lpstr>Съдържание</vt:lpstr>
      <vt:lpstr>PowerPoint Presentation</vt:lpstr>
      <vt:lpstr>Как общуваме с компютъра?</vt:lpstr>
      <vt:lpstr>PowerPoint Presentation</vt:lpstr>
      <vt:lpstr>Начален екран или работен плот (Desktop)</vt:lpstr>
      <vt:lpstr>PowerPoint Presentation</vt:lpstr>
      <vt:lpstr>Основни елементи на прозореца(1)</vt:lpstr>
      <vt:lpstr>Основни елементи на прозореца (2)</vt:lpstr>
      <vt:lpstr>PowerPoint Presentation</vt:lpstr>
      <vt:lpstr>Елементи на диалоговия прозорец – Пример (1)</vt:lpstr>
      <vt:lpstr>Елементи на диалоговия прозорец – Пример (2)</vt:lpstr>
      <vt:lpstr>Работа с мишката</vt:lpstr>
      <vt:lpstr>Контекстно меню</vt:lpstr>
      <vt:lpstr>Изключване на компютъра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Диалог на потребителите с компютърни приложения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Svetlin Nakov (SoftUni)</cp:lastModifiedBy>
  <cp:revision>603</cp:revision>
  <dcterms:created xsi:type="dcterms:W3CDTF">2018-05-23T13:08:44Z</dcterms:created>
  <dcterms:modified xsi:type="dcterms:W3CDTF">2024-01-03T13:22:11Z</dcterms:modified>
  <cp:category>computer programming, programming</cp:category>
</cp:coreProperties>
</file>